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0" r:id="rId6"/>
    <p:sldId id="265" r:id="rId7"/>
    <p:sldId id="263" r:id="rId8"/>
    <p:sldId id="267" r:id="rId9"/>
    <p:sldId id="259" r:id="rId10"/>
    <p:sldId id="266" r:id="rId11"/>
    <p:sldId id="261" r:id="rId12"/>
    <p:sldId id="264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8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D27C-F9C1-B34A-8F08-4967061BE01E}" type="datetimeFigureOut">
              <a:rPr lang="en-US" smtClean="0"/>
              <a:t>5/17/15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CF4C6-08C1-2F43-94C5-0BAFB8223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13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D27C-F9C1-B34A-8F08-4967061BE01E}" type="datetimeFigureOut">
              <a:rPr lang="en-US" smtClean="0"/>
              <a:t>5/17/15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CF4C6-08C1-2F43-94C5-0BAFB8223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97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D27C-F9C1-B34A-8F08-4967061BE01E}" type="datetimeFigureOut">
              <a:rPr lang="en-US" smtClean="0"/>
              <a:t>5/17/15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CF4C6-08C1-2F43-94C5-0BAFB8223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41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D27C-F9C1-B34A-8F08-4967061BE01E}" type="datetimeFigureOut">
              <a:rPr lang="en-US" smtClean="0"/>
              <a:t>5/17/15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CF4C6-08C1-2F43-94C5-0BAFB8223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55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D27C-F9C1-B34A-8F08-4967061BE01E}" type="datetimeFigureOut">
              <a:rPr lang="en-US" smtClean="0"/>
              <a:t>5/17/15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CF4C6-08C1-2F43-94C5-0BAFB8223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D27C-F9C1-B34A-8F08-4967061BE01E}" type="datetimeFigureOut">
              <a:rPr lang="en-US" smtClean="0"/>
              <a:t>5/17/15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CF4C6-08C1-2F43-94C5-0BAFB8223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71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D27C-F9C1-B34A-8F08-4967061BE01E}" type="datetimeFigureOut">
              <a:rPr lang="en-US" smtClean="0"/>
              <a:t>5/17/15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CF4C6-08C1-2F43-94C5-0BAFB8223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15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D27C-F9C1-B34A-8F08-4967061BE01E}" type="datetimeFigureOut">
              <a:rPr lang="en-US" smtClean="0"/>
              <a:t>5/17/15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CF4C6-08C1-2F43-94C5-0BAFB8223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20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D27C-F9C1-B34A-8F08-4967061BE01E}" type="datetimeFigureOut">
              <a:rPr lang="en-US" smtClean="0"/>
              <a:t>5/17/15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CF4C6-08C1-2F43-94C5-0BAFB8223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16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D27C-F9C1-B34A-8F08-4967061BE01E}" type="datetimeFigureOut">
              <a:rPr lang="en-US" smtClean="0"/>
              <a:t>5/17/15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CF4C6-08C1-2F43-94C5-0BAFB8223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3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D27C-F9C1-B34A-8F08-4967061BE01E}" type="datetimeFigureOut">
              <a:rPr lang="en-US" smtClean="0"/>
              <a:t>5/17/15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CF4C6-08C1-2F43-94C5-0BAFB8223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6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4D27C-F9C1-B34A-8F08-4967061BE01E}" type="datetimeFigureOut">
              <a:rPr lang="en-US" smtClean="0"/>
              <a:t>5/17/15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CF4C6-08C1-2F43-94C5-0BAFB8223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41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e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21.jpeg"/><Relationship Id="rId7" Type="http://schemas.openxmlformats.org/officeDocument/2006/relationships/image" Target="../media/image22.jpeg"/><Relationship Id="rId8" Type="http://schemas.openxmlformats.org/officeDocument/2006/relationships/image" Target="../media/image23.jpeg"/><Relationship Id="rId9" Type="http://schemas.openxmlformats.org/officeDocument/2006/relationships/image" Target="../media/image24.jpeg"/><Relationship Id="rId10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清华大学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i.Center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众创空间</a:t>
            </a:r>
            <a:endParaRPr lang="en-US" dirty="0">
              <a:latin typeface="微软雅黑"/>
              <a:ea typeface="黑体"/>
              <a:cs typeface="微软雅黑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支撑创意创新创业的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基础工程训练基地</a:t>
            </a:r>
            <a:endParaRPr lang="en-US" dirty="0">
              <a:latin typeface="微软雅黑"/>
              <a:ea typeface="黑体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429913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/>
                <a:ea typeface="黑体"/>
                <a:cs typeface="微软雅黑"/>
              </a:rPr>
              <a:t>i.Center——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明星</a:t>
            </a:r>
            <a:endParaRPr lang="en-US" dirty="0">
              <a:latin typeface="微软雅黑"/>
              <a:ea typeface="黑体"/>
              <a:cs typeface="微软雅黑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创新社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/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幻腾智能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紫晶立方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众清科技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清显科技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r>
              <a:rPr lang="en-US" altLang="zh-CN" dirty="0" err="1" smtClean="0">
                <a:latin typeface="微软雅黑"/>
                <a:ea typeface="黑体"/>
                <a:cs typeface="微软雅黑"/>
              </a:rPr>
              <a:t>modo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电动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r>
              <a:rPr lang="en-US" altLang="zh-CN" dirty="0" smtClean="0">
                <a:latin typeface="微软雅黑"/>
                <a:ea typeface="黑体"/>
                <a:cs typeface="微软雅黑"/>
              </a:rPr>
              <a:t>……</a:t>
            </a:r>
            <a:endParaRPr lang="en-US" dirty="0">
              <a:latin typeface="微软雅黑"/>
              <a:ea typeface="黑体"/>
              <a:cs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32211" y="21255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微软雅黑"/>
              <a:ea typeface="黑体"/>
              <a:cs typeface="微软雅黑"/>
            </a:endParaRPr>
          </a:p>
        </p:txBody>
      </p:sp>
      <p:pic>
        <p:nvPicPr>
          <p:cNvPr id="5" name="Picture 2" descr="C:\Users\Administrator\Documents\KeyShot 4\Renderings\黑色.105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7453" y="2339474"/>
            <a:ext cx="3764250" cy="211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52" y="2494911"/>
            <a:ext cx="2660316" cy="592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4736" y="4818619"/>
            <a:ext cx="3355474" cy="19074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1" t="-2640" r="83086" b="74924"/>
          <a:stretch/>
        </p:blipFill>
        <p:spPr>
          <a:xfrm>
            <a:off x="6677526" y="4302177"/>
            <a:ext cx="1066799" cy="12564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82325" b="22284"/>
          <a:stretch/>
        </p:blipFill>
        <p:spPr>
          <a:xfrm>
            <a:off x="7620000" y="4328913"/>
            <a:ext cx="1066799" cy="12564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21" t="24702" r="2104" b="47582"/>
          <a:stretch/>
        </p:blipFill>
        <p:spPr>
          <a:xfrm>
            <a:off x="6855176" y="5349678"/>
            <a:ext cx="1066799" cy="12564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73157" r="1943" b="-873"/>
          <a:stretch/>
        </p:blipFill>
        <p:spPr>
          <a:xfrm>
            <a:off x="7757544" y="5558647"/>
            <a:ext cx="1066799" cy="125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2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/>
                <a:ea typeface="黑体"/>
                <a:cs typeface="微软雅黑"/>
              </a:rPr>
              <a:t>i.Center——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新貌</a:t>
            </a:r>
            <a:endParaRPr lang="en-US" dirty="0">
              <a:latin typeface="微软雅黑"/>
              <a:ea typeface="黑体"/>
              <a:cs typeface="微软雅黑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李兆基科技大楼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zh-CN" altLang="en-US" dirty="0" smtClean="0">
                <a:latin typeface="微软雅黑"/>
                <a:ea typeface="黑体"/>
                <a:cs typeface="微软雅黑"/>
              </a:rPr>
              <a:t>众创空间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zh-CN" altLang="en-US" dirty="0" smtClean="0">
                <a:latin typeface="微软雅黑"/>
                <a:ea typeface="黑体"/>
                <a:cs typeface="微软雅黑"/>
              </a:rPr>
              <a:t>面向开放创新形态的团队工作设计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zh-CN" altLang="en-US" dirty="0" smtClean="0">
                <a:latin typeface="微软雅黑"/>
                <a:ea typeface="黑体"/>
                <a:cs typeface="微软雅黑"/>
              </a:rPr>
              <a:t>面向未来全球分布式创意创新生态进行布局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创客教育基地联盟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en-US" altLang="zh-CN" dirty="0" smtClean="0">
                <a:latin typeface="微软雅黑"/>
                <a:ea typeface="黑体"/>
                <a:cs typeface="微软雅黑"/>
              </a:rPr>
              <a:t>50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所高校成员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zh-CN" altLang="en-US" dirty="0" smtClean="0">
                <a:latin typeface="微软雅黑"/>
                <a:ea typeface="黑体"/>
                <a:cs typeface="微软雅黑"/>
              </a:rPr>
              <a:t>十余家企业会员（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Intel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，海尔，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Autodesk……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）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zh-CN" altLang="en-US" dirty="0" smtClean="0">
                <a:latin typeface="微软雅黑"/>
                <a:ea typeface="黑体"/>
                <a:cs typeface="微软雅黑"/>
              </a:rPr>
              <a:t>数家科技媒体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52075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03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9492" y="1580677"/>
            <a:ext cx="3308896" cy="2088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4F-1-filtered.jpe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6054" y="1592195"/>
            <a:ext cx="1193043" cy="10584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 descr="lukstudio-office-around-a-tree-shanghai-china-designboom-1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054" y="2784587"/>
            <a:ext cx="1193043" cy="901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7f121101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6762" y="1592195"/>
            <a:ext cx="1842682" cy="8803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86-7.jp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6762" y="2618205"/>
            <a:ext cx="1842682" cy="1068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2F-2-filtered.jpe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0355" y="4120050"/>
            <a:ext cx="1958973" cy="14284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taolunjian (2)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92"/>
          <a:stretch/>
        </p:blipFill>
        <p:spPr>
          <a:xfrm>
            <a:off x="7346040" y="4120050"/>
            <a:ext cx="923404" cy="14284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2" descr="1-070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9492" y="4120050"/>
            <a:ext cx="2064963" cy="14284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2-2niaokan.jp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1166" y="4120050"/>
            <a:ext cx="1632478" cy="14284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/>
                <a:ea typeface="黑体"/>
                <a:cs typeface="微软雅黑"/>
              </a:rPr>
              <a:t>i.Center——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新貌</a:t>
            </a:r>
            <a:endParaRPr lang="en-US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97061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/>
                <a:ea typeface="黑体"/>
                <a:cs typeface="微软雅黑"/>
              </a:rPr>
              <a:t>i.Center——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愿景</a:t>
            </a:r>
            <a:endParaRPr lang="en-US" dirty="0">
              <a:latin typeface="微软雅黑"/>
              <a:ea typeface="黑体"/>
              <a:cs typeface="微软雅黑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为清华每一位学生创造一段难以忘怀的经历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en-US" altLang="zh-CN" dirty="0" smtClean="0">
                <a:latin typeface="微软雅黑"/>
                <a:ea typeface="黑体"/>
                <a:cs typeface="微软雅黑"/>
              </a:rPr>
              <a:t>Industry-level 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产业级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en-US" altLang="zh-CN" dirty="0" smtClean="0">
                <a:latin typeface="微软雅黑"/>
                <a:ea typeface="黑体"/>
                <a:cs typeface="微软雅黑"/>
              </a:rPr>
              <a:t>Innovative 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创新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en-US" altLang="zh-CN" dirty="0" smtClean="0">
                <a:latin typeface="微软雅黑"/>
                <a:ea typeface="黑体"/>
                <a:cs typeface="微软雅黑"/>
              </a:rPr>
              <a:t>International 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国际化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en-US" altLang="zh-CN" dirty="0" smtClean="0">
                <a:latin typeface="微软雅黑"/>
                <a:ea typeface="黑体"/>
                <a:cs typeface="微软雅黑"/>
              </a:rPr>
              <a:t>Inter-disciplinary 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学科融合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en-US" altLang="zh-CN" dirty="0" smtClean="0">
                <a:latin typeface="微软雅黑"/>
                <a:ea typeface="黑体"/>
                <a:cs typeface="微软雅黑"/>
              </a:rPr>
              <a:t>Integration 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资源聚合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en-US" altLang="zh-CN" dirty="0" smtClean="0">
                <a:latin typeface="微软雅黑"/>
                <a:ea typeface="黑体"/>
                <a:cs typeface="微软雅黑"/>
              </a:rPr>
              <a:t>I</a:t>
            </a:r>
            <a:r>
              <a:rPr lang="en-US" altLang="zh-CN" dirty="0">
                <a:latin typeface="微软雅黑"/>
                <a:ea typeface="黑体"/>
                <a:cs typeface="微软雅黑"/>
              </a:rPr>
              <a:t> 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自主性</a:t>
            </a:r>
            <a:endParaRPr lang="en-US" dirty="0">
              <a:latin typeface="微软雅黑"/>
              <a:ea typeface="黑体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897835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/>
                <a:ea typeface="黑体"/>
                <a:cs typeface="微软雅黑"/>
              </a:rPr>
              <a:t>i.Center——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资源</a:t>
            </a:r>
            <a:endParaRPr lang="en-US" dirty="0">
              <a:latin typeface="微软雅黑"/>
              <a:ea typeface="黑体"/>
              <a:cs typeface="微软雅黑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工业级技术孵化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条件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zh-CN" altLang="en-US" dirty="0" smtClean="0">
                <a:latin typeface="微软雅黑"/>
                <a:ea typeface="黑体"/>
                <a:cs typeface="微软雅黑"/>
              </a:rPr>
              <a:t>产品设计能力（工程设计、量产咨询</a:t>
            </a:r>
            <a:r>
              <a:rPr lang="zh-CN" altLang="zh-CN" dirty="0" smtClean="0">
                <a:latin typeface="微软雅黑"/>
                <a:ea typeface="黑体"/>
                <a:cs typeface="微软雅黑"/>
              </a:rPr>
              <a:t>）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zh-CN" altLang="en-US" dirty="0" smtClean="0">
                <a:latin typeface="微软雅黑"/>
                <a:ea typeface="黑体"/>
                <a:cs typeface="微软雅黑"/>
              </a:rPr>
              <a:t>定制化加工制造及小批量生产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zh-CN" altLang="en-US" dirty="0" smtClean="0">
                <a:latin typeface="微软雅黑"/>
                <a:ea typeface="黑体"/>
                <a:cs typeface="微软雅黑"/>
              </a:rPr>
              <a:t>每学期服务约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500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个来自各个院系的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团队或个人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项目</a:t>
            </a:r>
            <a:endParaRPr lang="en-US" altLang="zh-CN" dirty="0">
              <a:latin typeface="微软雅黑"/>
              <a:ea typeface="黑体"/>
              <a:cs typeface="微软雅黑"/>
            </a:endParaRPr>
          </a:p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创新实践平台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zh-CN" altLang="en-US" dirty="0" smtClean="0">
                <a:latin typeface="微软雅黑"/>
                <a:ea typeface="黑体"/>
                <a:cs typeface="微软雅黑"/>
              </a:rPr>
              <a:t>团队工作空间</a:t>
            </a:r>
            <a:endParaRPr lang="en-US" altLang="zh-CN" dirty="0">
              <a:latin typeface="微软雅黑"/>
              <a:ea typeface="黑体"/>
              <a:cs typeface="微软雅黑"/>
            </a:endParaRPr>
          </a:p>
          <a:p>
            <a:pPr lvl="2"/>
            <a:r>
              <a:rPr lang="zh-CN" altLang="en-US" dirty="0" smtClean="0">
                <a:latin typeface="微软雅黑"/>
                <a:ea typeface="黑体"/>
                <a:cs typeface="微软雅黑"/>
              </a:rPr>
              <a:t>创客空间社团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2"/>
            <a:r>
              <a:rPr lang="zh-CN" altLang="en-US" dirty="0" smtClean="0">
                <a:latin typeface="微软雅黑"/>
                <a:ea typeface="黑体"/>
                <a:cs typeface="微软雅黑"/>
              </a:rPr>
              <a:t>清华自行车协会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2"/>
            <a:r>
              <a:rPr lang="zh-CN" altLang="en-US" dirty="0" smtClean="0">
                <a:latin typeface="微软雅黑"/>
                <a:ea typeface="黑体"/>
                <a:cs typeface="微软雅黑"/>
              </a:rPr>
              <a:t>清华大学生方程式车队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2"/>
            <a:r>
              <a:rPr lang="en-US" altLang="zh-CN" dirty="0" err="1" smtClean="0">
                <a:latin typeface="微软雅黑"/>
                <a:ea typeface="黑体"/>
                <a:cs typeface="微软雅黑"/>
              </a:rPr>
              <a:t>m</a:t>
            </a:r>
            <a:r>
              <a:rPr lang="en-US" altLang="zh-CN" dirty="0" err="1" smtClean="0">
                <a:latin typeface="微软雅黑"/>
                <a:ea typeface="黑体"/>
                <a:cs typeface="微软雅黑"/>
              </a:rPr>
              <a:t>odo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电动汽车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2"/>
            <a:r>
              <a:rPr lang="en-US" altLang="zh-CN" dirty="0" smtClean="0">
                <a:latin typeface="微软雅黑"/>
                <a:ea typeface="黑体"/>
                <a:cs typeface="微软雅黑"/>
              </a:rPr>
              <a:t>SRT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大学生研究训练项目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zh-CN" altLang="en-US" dirty="0" smtClean="0">
                <a:latin typeface="微软雅黑"/>
                <a:ea typeface="黑体"/>
                <a:cs typeface="微软雅黑"/>
              </a:rPr>
              <a:t>产品开发设施及场地</a:t>
            </a:r>
            <a:r>
              <a:rPr lang="zh-CN" altLang="zh-CN" dirty="0" smtClean="0">
                <a:latin typeface="微软雅黑"/>
                <a:ea typeface="黑体"/>
                <a:cs typeface="微软雅黑"/>
              </a:rPr>
              <a:t>（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机械加工、电子制作开放设施）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zh-CN" altLang="en-US" dirty="0" smtClean="0">
                <a:latin typeface="微软雅黑"/>
                <a:ea typeface="黑体"/>
                <a:cs typeface="微软雅黑"/>
              </a:rPr>
              <a:t>原型制作设备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（各类精密数控加工、焊接、铸造、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激光</a:t>
            </a:r>
            <a:r>
              <a:rPr lang="zh-CN" altLang="en-US" smtClean="0">
                <a:latin typeface="微软雅黑"/>
                <a:ea typeface="黑体"/>
                <a:cs typeface="微软雅黑"/>
              </a:rPr>
              <a:t>加工、工业级</a:t>
            </a:r>
            <a:r>
              <a:rPr lang="en-US" altLang="zh-CN" smtClean="0">
                <a:latin typeface="微软雅黑"/>
                <a:ea typeface="黑体"/>
                <a:cs typeface="微软雅黑"/>
              </a:rPr>
              <a:t>3D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打印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等各类支持原型产品制作的工艺门类）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43262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7550" y="1531191"/>
            <a:ext cx="1250985" cy="15775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987" y="1527349"/>
            <a:ext cx="1230711" cy="15775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040" y="1527349"/>
            <a:ext cx="2313694" cy="15775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8203" y="1527349"/>
            <a:ext cx="2186843" cy="15775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3368" y="3720734"/>
            <a:ext cx="2621366" cy="1763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8679" y="3720734"/>
            <a:ext cx="1905391" cy="1763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88" y="3720734"/>
            <a:ext cx="2274392" cy="1763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文本框 14"/>
          <p:cNvSpPr txBox="1"/>
          <p:nvPr/>
        </p:nvSpPr>
        <p:spPr>
          <a:xfrm>
            <a:off x="824988" y="5610918"/>
            <a:ext cx="2382382" cy="156338"/>
          </a:xfrm>
          <a:prstGeom prst="rect">
            <a:avLst/>
          </a:prstGeom>
          <a:noFill/>
        </p:spPr>
        <p:txBody>
          <a:bodyPr wrap="square" lIns="17666" tIns="8833" rIns="17666" bIns="8833" rtlCol="0">
            <a:spAutoFit/>
          </a:bodyPr>
          <a:lstStyle/>
          <a:p>
            <a:r>
              <a:rPr lang="zh-CN" altLang="en-US" sz="900" b="1" dirty="0">
                <a:solidFill>
                  <a:srgbClr val="7030A0"/>
                </a:solidFill>
                <a:ea typeface="微软雅黑" panose="020B0503020204020204" pitchFamily="34" charset="-122"/>
              </a:rPr>
              <a:t>█</a:t>
            </a:r>
            <a:r>
              <a:rPr lang="zh-CN" altLang="en-US" sz="900" b="1" dirty="0">
                <a:latin typeface="+mj-lt"/>
                <a:ea typeface="微软雅黑" panose="020B0503020204020204" pitchFamily="34" charset="-122"/>
              </a:rPr>
              <a:t> 挑战式课程</a:t>
            </a:r>
            <a:r>
              <a:rPr lang="en-US" altLang="zh-CN" sz="900" b="1" dirty="0">
                <a:latin typeface="+mj-lt"/>
                <a:ea typeface="微软雅黑" panose="020B0503020204020204" pitchFamily="34" charset="-122"/>
              </a:rPr>
              <a:t>——</a:t>
            </a:r>
            <a:r>
              <a:rPr lang="zh-CN" altLang="en-US" sz="900" b="1" dirty="0">
                <a:latin typeface="+mj-lt"/>
                <a:ea typeface="微软雅黑" panose="020B0503020204020204" pitchFamily="34" charset="-122"/>
              </a:rPr>
              <a:t>跨学科系统集成设计挑战</a:t>
            </a:r>
            <a:endParaRPr lang="en-US" altLang="zh-CN" sz="900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48679" y="5610918"/>
            <a:ext cx="1905391" cy="156338"/>
          </a:xfrm>
          <a:prstGeom prst="rect">
            <a:avLst/>
          </a:prstGeom>
          <a:noFill/>
        </p:spPr>
        <p:txBody>
          <a:bodyPr wrap="square" lIns="17666" tIns="8833" rIns="17666" bIns="8833" rtlCol="0">
            <a:spAutoFit/>
          </a:bodyPr>
          <a:lstStyle/>
          <a:p>
            <a:r>
              <a:rPr lang="zh-CN" altLang="en-US" sz="900" b="1" dirty="0">
                <a:solidFill>
                  <a:srgbClr val="7030A0"/>
                </a:solidFill>
                <a:ea typeface="微软雅黑" panose="020B0503020204020204" pitchFamily="34" charset="-122"/>
              </a:rPr>
              <a:t>█</a:t>
            </a:r>
            <a:r>
              <a:rPr lang="zh-CN" altLang="en-US" sz="900" b="1" dirty="0">
                <a:ea typeface="微软雅黑" panose="020B0503020204020204" pitchFamily="34" charset="-122"/>
              </a:rPr>
              <a:t> </a:t>
            </a:r>
            <a:r>
              <a:rPr lang="zh-CN" altLang="en-US" sz="900" b="1" dirty="0">
                <a:latin typeface="+mj-lt"/>
                <a:ea typeface="微软雅黑" panose="020B0503020204020204" pitchFamily="34" charset="-122"/>
              </a:rPr>
              <a:t>实验室科研探究课</a:t>
            </a:r>
            <a:endParaRPr lang="en-US" altLang="zh-CN" sz="900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03368" y="5610918"/>
            <a:ext cx="2550080" cy="294837"/>
          </a:xfrm>
          <a:prstGeom prst="rect">
            <a:avLst/>
          </a:prstGeom>
          <a:noFill/>
        </p:spPr>
        <p:txBody>
          <a:bodyPr wrap="square" lIns="17666" tIns="8833" rIns="17666" bIns="8833" rtlCol="0">
            <a:spAutoFit/>
          </a:bodyPr>
          <a:lstStyle/>
          <a:p>
            <a:r>
              <a:rPr lang="zh-CN" altLang="en-US" sz="900" b="1" dirty="0">
                <a:solidFill>
                  <a:srgbClr val="7030A0"/>
                </a:solidFill>
                <a:ea typeface="微软雅黑" panose="020B0503020204020204" pitchFamily="34" charset="-122"/>
              </a:rPr>
              <a:t>█</a:t>
            </a:r>
            <a:r>
              <a:rPr lang="zh-CN" altLang="en-US" sz="900" b="1" dirty="0">
                <a:ea typeface="微软雅黑" panose="020B0503020204020204" pitchFamily="34" charset="-122"/>
              </a:rPr>
              <a:t> </a:t>
            </a:r>
            <a:r>
              <a:rPr lang="zh-CN" altLang="en-US" sz="900" b="1" dirty="0">
                <a:latin typeface="+mj-lt"/>
                <a:ea typeface="微软雅黑" panose="020B0503020204020204" pitchFamily="34" charset="-122"/>
              </a:rPr>
              <a:t>文化素质核心课</a:t>
            </a:r>
            <a:r>
              <a:rPr lang="en-US" altLang="zh-CN" sz="900" b="1" dirty="0">
                <a:latin typeface="+mj-lt"/>
                <a:ea typeface="微软雅黑" panose="020B0503020204020204" pitchFamily="34" charset="-122"/>
              </a:rPr>
              <a:t>——</a:t>
            </a:r>
            <a:r>
              <a:rPr lang="zh-CN" altLang="en-US" sz="900" b="1" dirty="0">
                <a:latin typeface="+mj-lt"/>
                <a:ea typeface="微软雅黑" panose="020B0503020204020204" pitchFamily="34" charset="-122"/>
              </a:rPr>
              <a:t>生态文明十五讲之自行车文化</a:t>
            </a:r>
            <a:endParaRPr lang="en-US" altLang="zh-CN" sz="900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4988" y="3227996"/>
            <a:ext cx="1230711" cy="156338"/>
          </a:xfrm>
          <a:prstGeom prst="rect">
            <a:avLst/>
          </a:prstGeom>
          <a:noFill/>
        </p:spPr>
        <p:txBody>
          <a:bodyPr wrap="square" lIns="17666" tIns="8833" rIns="17666" bIns="8833" rtlCol="0">
            <a:spAutoFit/>
          </a:bodyPr>
          <a:lstStyle/>
          <a:p>
            <a:r>
              <a:rPr lang="zh-CN" altLang="en-US" sz="900" b="1" dirty="0">
                <a:solidFill>
                  <a:srgbClr val="7030A0"/>
                </a:solidFill>
                <a:latin typeface="+mj-lt"/>
                <a:ea typeface="微软雅黑" panose="020B0503020204020204" pitchFamily="34" charset="-122"/>
              </a:rPr>
              <a:t>█ </a:t>
            </a:r>
            <a:r>
              <a:rPr lang="zh-CN" altLang="en-US" sz="900" b="1" dirty="0">
                <a:latin typeface="+mj-lt"/>
                <a:ea typeface="微软雅黑" panose="020B0503020204020204" pitchFamily="34" charset="-122"/>
              </a:rPr>
              <a:t>法律与知识产权讲座</a:t>
            </a:r>
            <a:endParaRPr lang="en-US" altLang="zh-CN" sz="900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87550" y="3227996"/>
            <a:ext cx="1250985" cy="156338"/>
          </a:xfrm>
          <a:prstGeom prst="rect">
            <a:avLst/>
          </a:prstGeom>
          <a:noFill/>
        </p:spPr>
        <p:txBody>
          <a:bodyPr wrap="square" lIns="17666" tIns="8833" rIns="17666" bIns="8833" rtlCol="0">
            <a:spAutoFit/>
          </a:bodyPr>
          <a:lstStyle/>
          <a:p>
            <a:r>
              <a:rPr lang="zh-CN" altLang="en-US" sz="900" b="1" dirty="0">
                <a:solidFill>
                  <a:srgbClr val="7030A0"/>
                </a:solidFill>
                <a:ea typeface="微软雅黑" panose="020B0503020204020204" pitchFamily="34" charset="-122"/>
              </a:rPr>
              <a:t>█</a:t>
            </a:r>
            <a:r>
              <a:rPr lang="zh-CN" altLang="en-US" sz="900" b="1" dirty="0">
                <a:ea typeface="微软雅黑" panose="020B0503020204020204" pitchFamily="34" charset="-122"/>
              </a:rPr>
              <a:t> </a:t>
            </a:r>
            <a:r>
              <a:rPr lang="zh-CN" altLang="en-US" sz="900" b="1" dirty="0">
                <a:latin typeface="+mj-lt"/>
                <a:ea typeface="微软雅黑" panose="020B0503020204020204" pitchFamily="34" charset="-122"/>
              </a:rPr>
              <a:t>创业导引名家面对面</a:t>
            </a:r>
            <a:endParaRPr lang="en-US" altLang="zh-CN" sz="900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11040" y="3227996"/>
            <a:ext cx="2382382" cy="156338"/>
          </a:xfrm>
          <a:prstGeom prst="rect">
            <a:avLst/>
          </a:prstGeom>
          <a:noFill/>
        </p:spPr>
        <p:txBody>
          <a:bodyPr wrap="square" lIns="17666" tIns="8833" rIns="17666" bIns="8833" rtlCol="0">
            <a:spAutoFit/>
          </a:bodyPr>
          <a:lstStyle/>
          <a:p>
            <a:r>
              <a:rPr lang="zh-CN" altLang="en-US" sz="900" b="1" dirty="0">
                <a:solidFill>
                  <a:srgbClr val="7030A0"/>
                </a:solidFill>
                <a:ea typeface="微软雅黑" panose="020B0503020204020204" pitchFamily="34" charset="-122"/>
              </a:rPr>
              <a:t>█</a:t>
            </a:r>
            <a:r>
              <a:rPr lang="zh-CN" altLang="en-US" sz="900" b="1" dirty="0">
                <a:ea typeface="微软雅黑" panose="020B0503020204020204" pitchFamily="34" charset="-122"/>
              </a:rPr>
              <a:t> </a:t>
            </a:r>
            <a:r>
              <a:rPr lang="zh-CN" altLang="en-US" sz="900" b="1" dirty="0">
                <a:latin typeface="+mj-lt"/>
                <a:ea typeface="微软雅黑" panose="020B0503020204020204" pitchFamily="34" charset="-122"/>
              </a:rPr>
              <a:t>工程训练</a:t>
            </a:r>
            <a:r>
              <a:rPr lang="en-US" altLang="zh-CN" sz="900" b="1" dirty="0">
                <a:latin typeface="+mj-lt"/>
                <a:ea typeface="微软雅黑" panose="020B0503020204020204" pitchFamily="34" charset="-122"/>
              </a:rPr>
              <a:t>——</a:t>
            </a:r>
            <a:r>
              <a:rPr lang="zh-CN" altLang="en-US" sz="900" b="1" dirty="0">
                <a:ea typeface="微软雅黑" panose="020B0503020204020204" pitchFamily="34" charset="-122"/>
              </a:rPr>
              <a:t>基于创意产品的工程实践</a:t>
            </a:r>
            <a:endParaRPr lang="en-US" altLang="zh-CN" sz="900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228203" y="3227996"/>
            <a:ext cx="1230711" cy="156338"/>
          </a:xfrm>
          <a:prstGeom prst="rect">
            <a:avLst/>
          </a:prstGeom>
          <a:noFill/>
        </p:spPr>
        <p:txBody>
          <a:bodyPr wrap="square" lIns="17666" tIns="8833" rIns="17666" bIns="8833" rtlCol="0">
            <a:spAutoFit/>
          </a:bodyPr>
          <a:lstStyle/>
          <a:p>
            <a:r>
              <a:rPr lang="zh-CN" altLang="en-US" sz="900" b="1" dirty="0">
                <a:solidFill>
                  <a:srgbClr val="7030A0"/>
                </a:solidFill>
                <a:latin typeface="+mj-lt"/>
                <a:ea typeface="微软雅黑" panose="020B0503020204020204" pitchFamily="34" charset="-122"/>
              </a:rPr>
              <a:t>█ </a:t>
            </a:r>
            <a:r>
              <a:rPr lang="zh-CN" altLang="en-US" sz="900" b="1" dirty="0">
                <a:latin typeface="+mj-lt"/>
                <a:ea typeface="微软雅黑" panose="020B0503020204020204" pitchFamily="34" charset="-122"/>
              </a:rPr>
              <a:t>创业认识与实践</a:t>
            </a:r>
            <a:endParaRPr lang="en-US" altLang="zh-CN" sz="900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/>
                <a:ea typeface="黑体"/>
                <a:cs typeface="微软雅黑"/>
              </a:rPr>
              <a:t>i.Center——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资源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6505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/>
                <a:ea typeface="黑体"/>
                <a:cs typeface="微软雅黑"/>
              </a:rPr>
              <a:t>i.Center——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成效</a:t>
            </a:r>
            <a:endParaRPr lang="en-US" dirty="0">
              <a:latin typeface="微软雅黑"/>
              <a:ea typeface="黑体"/>
              <a:cs typeface="微软雅黑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实践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教学全覆盖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zh-CN" altLang="en-US" dirty="0" smtClean="0">
                <a:latin typeface="微软雅黑"/>
                <a:ea typeface="黑体"/>
                <a:cs typeface="微软雅黑"/>
              </a:rPr>
              <a:t>工科院系：金工实习、电子实习</a:t>
            </a:r>
            <a:r>
              <a:rPr lang="zh-CN" altLang="zh-CN" dirty="0" smtClean="0">
                <a:latin typeface="微软雅黑"/>
                <a:ea typeface="黑体"/>
                <a:cs typeface="微软雅黑"/>
              </a:rPr>
              <a:t>（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2000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人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/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学期）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zh-CN" altLang="en-US" dirty="0" smtClean="0">
                <a:latin typeface="微软雅黑"/>
                <a:ea typeface="黑体"/>
                <a:cs typeface="微软雅黑"/>
              </a:rPr>
              <a:t>文科院系：文化素质核心课：工业系统基础等（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400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人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/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学期）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zh-CN" altLang="en-US" dirty="0" smtClean="0">
                <a:latin typeface="微软雅黑"/>
                <a:ea typeface="黑体"/>
                <a:cs typeface="微软雅黑"/>
              </a:rPr>
              <a:t>全校科系：实验室探究课、制造工程体验等多门各具特色的选修课（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600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人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/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学期）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创新探索筛人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才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zh-CN" altLang="en-US" dirty="0" smtClean="0">
                <a:latin typeface="微软雅黑"/>
                <a:ea typeface="黑体"/>
                <a:cs typeface="微软雅黑"/>
              </a:rPr>
              <a:t>项目为基础的课程：先进制造工艺与创新制作等选修课（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100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人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/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学期）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zh-CN" altLang="en-US" dirty="0" smtClean="0">
                <a:latin typeface="微软雅黑"/>
                <a:ea typeface="黑体"/>
                <a:cs typeface="微软雅黑"/>
              </a:rPr>
              <a:t>普及性创客实践活动：创客空间社团（近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400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名成员）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创业导引促团队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zh-CN" altLang="en-US" dirty="0" smtClean="0">
                <a:latin typeface="微软雅黑"/>
                <a:ea typeface="黑体"/>
                <a:cs typeface="微软雅黑"/>
              </a:rPr>
              <a:t>基于项目团队的课程：创业导引课（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300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人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/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学期）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zh-CN" altLang="en-US" dirty="0" smtClean="0">
                <a:latin typeface="微软雅黑"/>
                <a:ea typeface="黑体"/>
                <a:cs typeface="微软雅黑"/>
              </a:rPr>
              <a:t>创新孵化基地，支撑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10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个团队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/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学期</a:t>
            </a:r>
            <a:endParaRPr lang="en-US" dirty="0" smtClean="0">
              <a:latin typeface="微软雅黑"/>
              <a:ea typeface="黑体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41391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/>
                <a:ea typeface="黑体"/>
                <a:cs typeface="微软雅黑"/>
              </a:rPr>
              <a:t>i.Center——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文化</a:t>
            </a:r>
            <a:endParaRPr lang="en-US" dirty="0">
              <a:latin typeface="微软雅黑"/>
              <a:ea typeface="黑体"/>
              <a:cs typeface="微软雅黑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清华创客日（每年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11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月最后一个周六）</a:t>
            </a:r>
          </a:p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全球创客马拉松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中美青年创客大赛</a:t>
            </a:r>
          </a:p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创意实现工作坊</a:t>
            </a:r>
          </a:p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中美绿色电子大赛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校园生活杯创意大赛</a:t>
            </a:r>
          </a:p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旧物回收大赛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r>
              <a:rPr lang="en-US" altLang="zh-CN" dirty="0" smtClean="0">
                <a:latin typeface="微软雅黑"/>
                <a:ea typeface="黑体"/>
                <a:cs typeface="微软雅黑"/>
              </a:rPr>
              <a:t>……</a:t>
            </a:r>
            <a:endParaRPr lang="zh-CN" altLang="en-US" dirty="0" smtClean="0">
              <a:latin typeface="微软雅黑"/>
              <a:ea typeface="黑体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0704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6236489" y="5475434"/>
            <a:ext cx="2100684" cy="452897"/>
            <a:chOff x="34374317" y="25600923"/>
            <a:chExt cx="11578562" cy="2139626"/>
          </a:xfrm>
        </p:grpSpPr>
        <p:sp>
          <p:nvSpPr>
            <p:cNvPr id="9" name="文本框 8"/>
            <p:cNvSpPr txBox="1"/>
            <p:nvPr/>
          </p:nvSpPr>
          <p:spPr>
            <a:xfrm>
              <a:off x="34374317" y="25600923"/>
              <a:ext cx="11578562" cy="1744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b="1" dirty="0">
                  <a:latin typeface="微软雅黑"/>
                  <a:ea typeface="黑体"/>
                  <a:cs typeface="微软雅黑"/>
                </a:rPr>
                <a:t>驻校创客项目 </a:t>
              </a:r>
              <a:r>
                <a:rPr lang="en-US" altLang="zh-CN" sz="900" b="1" dirty="0">
                  <a:latin typeface="微软雅黑"/>
                  <a:ea typeface="黑体"/>
                  <a:cs typeface="微软雅黑"/>
                </a:rPr>
                <a:t>Hackers in Residence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374317" y="26431920"/>
              <a:ext cx="11578562" cy="1308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" dirty="0">
                  <a:latin typeface="微软雅黑"/>
                  <a:ea typeface="黑体"/>
                  <a:cs typeface="微软雅黑"/>
                </a:rPr>
                <a:t>邀请海内外社会创客达人与科技高手，在校园全时驻扎，与学生团队密切交流协作，参与完成创意项目。</a:t>
              </a:r>
              <a:endParaRPr lang="en-US" altLang="zh-CN" sz="600" dirty="0">
                <a:latin typeface="微软雅黑"/>
                <a:ea typeface="黑体"/>
                <a:cs typeface="微软雅黑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214" y="1588568"/>
            <a:ext cx="2038071" cy="1337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6" name="组合 15"/>
          <p:cNvGrpSpPr/>
          <p:nvPr/>
        </p:nvGrpSpPr>
        <p:grpSpPr>
          <a:xfrm>
            <a:off x="4392777" y="5475434"/>
            <a:ext cx="1586780" cy="637563"/>
            <a:chOff x="34374315" y="25600923"/>
            <a:chExt cx="13875543" cy="3012044"/>
          </a:xfrm>
        </p:grpSpPr>
        <p:sp>
          <p:nvSpPr>
            <p:cNvPr id="17" name="文本框 16"/>
            <p:cNvSpPr txBox="1"/>
            <p:nvPr/>
          </p:nvSpPr>
          <p:spPr>
            <a:xfrm>
              <a:off x="34374315" y="25600923"/>
              <a:ext cx="13875543" cy="1744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b="1" dirty="0">
                  <a:latin typeface="微软雅黑"/>
                  <a:ea typeface="黑体"/>
                  <a:cs typeface="微软雅黑"/>
                </a:rPr>
                <a:t>清华创客日 </a:t>
              </a:r>
              <a:r>
                <a:rPr lang="en-US" altLang="zh-CN" sz="900" b="1" dirty="0">
                  <a:latin typeface="微软雅黑"/>
                  <a:ea typeface="黑体"/>
                  <a:cs typeface="微软雅黑"/>
                </a:rPr>
                <a:t>Tsinghua </a:t>
              </a:r>
              <a:r>
                <a:rPr lang="en-US" altLang="zh-CN" sz="900" b="1" dirty="0" err="1">
                  <a:latin typeface="微软雅黑"/>
                  <a:ea typeface="黑体"/>
                  <a:cs typeface="微软雅黑"/>
                </a:rPr>
                <a:t>Makers’Day</a:t>
              </a:r>
              <a:endParaRPr lang="en-US" altLang="zh-CN" sz="900" b="1" dirty="0">
                <a:latin typeface="微软雅黑"/>
                <a:ea typeface="黑体"/>
                <a:cs typeface="微软雅黑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4374315" y="26431919"/>
              <a:ext cx="11578564" cy="2181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" dirty="0">
                  <a:latin typeface="微软雅黑"/>
                  <a:ea typeface="黑体"/>
                  <a:cs typeface="微软雅黑"/>
                </a:rPr>
                <a:t>以点带面。在清华创客日以及贯穿全年的创意创新创业活动的带动下，营造全校创新文化氛围，提升创新水平。</a:t>
              </a:r>
              <a:endParaRPr lang="en-US" altLang="zh-CN" sz="600" dirty="0">
                <a:latin typeface="微软雅黑"/>
                <a:ea typeface="黑体"/>
                <a:cs typeface="微软雅黑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886899" y="1588568"/>
            <a:ext cx="986269" cy="822229"/>
            <a:chOff x="34374315" y="25600923"/>
            <a:chExt cx="11578564" cy="3884462"/>
          </a:xfrm>
        </p:grpSpPr>
        <p:sp>
          <p:nvSpPr>
            <p:cNvPr id="23" name="文本框 22"/>
            <p:cNvSpPr txBox="1"/>
            <p:nvPr/>
          </p:nvSpPr>
          <p:spPr>
            <a:xfrm>
              <a:off x="34374315" y="25600923"/>
              <a:ext cx="11083393" cy="1744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b="1" dirty="0">
                  <a:latin typeface="微软雅黑"/>
                  <a:ea typeface="黑体"/>
                  <a:cs typeface="微软雅黑"/>
                </a:rPr>
                <a:t>创客空间基础培训</a:t>
              </a:r>
              <a:endParaRPr lang="en-US" altLang="zh-CN" sz="900" b="1" dirty="0">
                <a:latin typeface="微软雅黑"/>
                <a:ea typeface="黑体"/>
                <a:cs typeface="微软雅黑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4374315" y="26431919"/>
              <a:ext cx="11578564" cy="3053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" dirty="0">
                  <a:latin typeface="微软雅黑"/>
                  <a:ea typeface="黑体"/>
                  <a:cs typeface="微软雅黑"/>
                </a:rPr>
                <a:t>选定多样化，具有趣味性的主题，带领零基础的学员，完成硬件开发、软件</a:t>
              </a:r>
              <a:endParaRPr lang="en-US" altLang="zh-CN" sz="600" dirty="0">
                <a:latin typeface="微软雅黑"/>
                <a:ea typeface="黑体"/>
                <a:cs typeface="微软雅黑"/>
              </a:endParaRPr>
            </a:p>
            <a:p>
              <a:r>
                <a:rPr lang="zh-CN" altLang="en-US" sz="600" dirty="0">
                  <a:latin typeface="微软雅黑"/>
                  <a:ea typeface="黑体"/>
                  <a:cs typeface="微软雅黑"/>
                </a:rPr>
                <a:t>开发、设计思维的训练。让参与者敢于创造。</a:t>
              </a:r>
              <a:endParaRPr lang="en-US" altLang="zh-CN" sz="600" dirty="0">
                <a:latin typeface="微软雅黑"/>
                <a:ea typeface="黑体"/>
                <a:cs typeface="微软雅黑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215" y="3168031"/>
            <a:ext cx="3086953" cy="2250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9" name="组合 18"/>
          <p:cNvGrpSpPr/>
          <p:nvPr/>
        </p:nvGrpSpPr>
        <p:grpSpPr>
          <a:xfrm>
            <a:off x="786214" y="5475435"/>
            <a:ext cx="2357617" cy="545230"/>
            <a:chOff x="34374316" y="25600923"/>
            <a:chExt cx="12994725" cy="2575834"/>
          </a:xfrm>
        </p:grpSpPr>
        <p:sp>
          <p:nvSpPr>
            <p:cNvPr id="20" name="文本框 19"/>
            <p:cNvSpPr txBox="1"/>
            <p:nvPr/>
          </p:nvSpPr>
          <p:spPr>
            <a:xfrm>
              <a:off x="34374316" y="25600923"/>
              <a:ext cx="11578560" cy="1090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b="1" dirty="0">
                  <a:latin typeface="微软雅黑"/>
                  <a:ea typeface="黑体"/>
                  <a:cs typeface="微软雅黑"/>
                </a:rPr>
                <a:t>以第二课堂驱动的三创活动</a:t>
              </a:r>
              <a:endParaRPr lang="en-US" altLang="zh-CN" sz="900" b="1" dirty="0">
                <a:latin typeface="微软雅黑"/>
                <a:ea typeface="黑体"/>
                <a:cs typeface="微软雅黑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4374316" y="26431919"/>
              <a:ext cx="12994725" cy="1744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" dirty="0">
                  <a:latin typeface="微软雅黑"/>
                  <a:ea typeface="黑体"/>
                  <a:cs typeface="微软雅黑"/>
                </a:rPr>
                <a:t>许多学生创新项目，脱胎于第一课堂（课程）与第二课堂（课外实践）。对于具有延续性的项目，中心基于全方位支持，鼓励学生逐步将梦想变成现实。</a:t>
              </a:r>
              <a:endParaRPr lang="en-US" altLang="zh-CN" sz="600" dirty="0">
                <a:latin typeface="微软雅黑"/>
                <a:ea typeface="黑体"/>
                <a:cs typeface="微软雅黑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230411" y="1601492"/>
            <a:ext cx="1377678" cy="545230"/>
            <a:chOff x="34374317" y="25600923"/>
            <a:chExt cx="11578562" cy="2575834"/>
          </a:xfrm>
        </p:grpSpPr>
        <p:sp>
          <p:nvSpPr>
            <p:cNvPr id="28" name="文本框 27"/>
            <p:cNvSpPr txBox="1"/>
            <p:nvPr/>
          </p:nvSpPr>
          <p:spPr>
            <a:xfrm>
              <a:off x="34869479" y="25600923"/>
              <a:ext cx="11083400" cy="1090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900" b="1" dirty="0">
                  <a:latin typeface="微软雅黑"/>
                  <a:ea typeface="黑体"/>
                  <a:cs typeface="微软雅黑"/>
                </a:rPr>
                <a:t>明星团队</a:t>
              </a:r>
              <a:endParaRPr lang="en-US" altLang="zh-CN" sz="900" b="1" dirty="0">
                <a:latin typeface="微软雅黑"/>
                <a:ea typeface="黑体"/>
                <a:cs typeface="微软雅黑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4374317" y="26431919"/>
              <a:ext cx="11578562" cy="1744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600" dirty="0">
                  <a:latin typeface="微软雅黑"/>
                  <a:ea typeface="黑体"/>
                  <a:cs typeface="微软雅黑"/>
                </a:rPr>
                <a:t>幻腾智能、紫晶立方、</a:t>
              </a:r>
              <a:r>
                <a:rPr lang="en-US" altLang="zh-CN" sz="600" dirty="0">
                  <a:latin typeface="微软雅黑"/>
                  <a:ea typeface="黑体"/>
                  <a:cs typeface="微软雅黑"/>
                </a:rPr>
                <a:t>Co-Clean……</a:t>
              </a:r>
              <a:r>
                <a:rPr lang="zh-CN" altLang="en-US" sz="600" dirty="0">
                  <a:latin typeface="微软雅黑"/>
                  <a:ea typeface="黑体"/>
                  <a:cs typeface="微软雅黑"/>
                </a:rPr>
                <a:t>这些从</a:t>
              </a:r>
              <a:r>
                <a:rPr lang="en-US" altLang="zh-CN" sz="600" dirty="0">
                  <a:latin typeface="微软雅黑"/>
                  <a:ea typeface="黑体"/>
                  <a:cs typeface="微软雅黑"/>
                </a:rPr>
                <a:t>i.Center</a:t>
              </a:r>
              <a:r>
                <a:rPr lang="zh-CN" altLang="en-US" sz="600" dirty="0">
                  <a:latin typeface="微软雅黑"/>
                  <a:ea typeface="黑体"/>
                  <a:cs typeface="微软雅黑"/>
                </a:rPr>
                <a:t>走出来的创业企业，正逐渐成为产业领军者</a:t>
              </a:r>
              <a:endParaRPr lang="en-US" altLang="zh-CN" sz="600" dirty="0">
                <a:latin typeface="微软雅黑"/>
                <a:ea typeface="黑体"/>
                <a:cs typeface="微软雅黑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456" y="1588568"/>
            <a:ext cx="2556093" cy="1988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6490" y="3886948"/>
            <a:ext cx="2090059" cy="1524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2778" y="3886948"/>
            <a:ext cx="1324101" cy="1532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文本框 31"/>
          <p:cNvSpPr txBox="1"/>
          <p:nvPr/>
        </p:nvSpPr>
        <p:spPr>
          <a:xfrm>
            <a:off x="3366940" y="2084502"/>
            <a:ext cx="2036912" cy="1372055"/>
          </a:xfrm>
          <a:prstGeom prst="rect">
            <a:avLst/>
          </a:prstGeom>
          <a:noFill/>
        </p:spPr>
        <p:txBody>
          <a:bodyPr wrap="square" lIns="17666" tIns="8833" rIns="17666" bIns="8833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900" dirty="0">
                <a:latin typeface="微软雅黑"/>
                <a:ea typeface="黑体"/>
                <a:cs typeface="微软雅黑"/>
              </a:rPr>
              <a:t>让学生成为</a:t>
            </a:r>
            <a:endParaRPr lang="en-US" altLang="zh-CN" sz="1900" dirty="0">
              <a:latin typeface="微软雅黑"/>
              <a:ea typeface="黑体"/>
              <a:cs typeface="微软雅黑"/>
            </a:endParaRPr>
          </a:p>
          <a:p>
            <a:r>
              <a:rPr lang="zh-CN" altLang="en-US" sz="2500" dirty="0">
                <a:latin typeface="微软雅黑"/>
                <a:ea typeface="黑体"/>
                <a:cs typeface="微软雅黑"/>
              </a:rPr>
              <a:t>“梦想的</a:t>
            </a:r>
            <a:endParaRPr lang="en-US" altLang="zh-CN" sz="2500" dirty="0">
              <a:latin typeface="微软雅黑"/>
              <a:ea typeface="黑体"/>
              <a:cs typeface="微软雅黑"/>
            </a:endParaRPr>
          </a:p>
          <a:p>
            <a:pPr algn="r"/>
            <a:r>
              <a:rPr lang="zh-CN" altLang="en-US" sz="2500" dirty="0">
                <a:latin typeface="微软雅黑"/>
                <a:ea typeface="黑体"/>
                <a:cs typeface="微软雅黑"/>
              </a:rPr>
              <a:t>实现家”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/>
                <a:ea typeface="黑体"/>
                <a:cs typeface="微软雅黑"/>
              </a:rPr>
              <a:t>i.Center——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文化</a:t>
            </a:r>
            <a:endParaRPr lang="zh-CN" altLang="en-US" b="1" dirty="0">
              <a:latin typeface="微软雅黑"/>
              <a:ea typeface="黑体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37310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/>
                <a:ea typeface="黑体"/>
                <a:cs typeface="微软雅黑"/>
              </a:rPr>
              <a:t>i.Center—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—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辐射</a:t>
            </a:r>
            <a:endParaRPr lang="en-US" dirty="0">
              <a:latin typeface="微软雅黑"/>
              <a:ea typeface="黑体"/>
              <a:cs typeface="微软雅黑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创客教育生态系统构建高端论坛及研修班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en-US" altLang="zh-CN" dirty="0" smtClean="0">
                <a:latin typeface="微软雅黑"/>
                <a:ea typeface="黑体"/>
                <a:cs typeface="微软雅黑"/>
              </a:rPr>
              <a:t>80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余位来自全国各高校、企业、机构的一线创新创业活动负责人参与，将清华经验带回各地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科普实践基地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zh-CN" altLang="en-US" dirty="0" smtClean="0">
                <a:latin typeface="微软雅黑"/>
                <a:ea typeface="黑体"/>
                <a:cs typeface="微软雅黑"/>
              </a:rPr>
              <a:t>创客活动从中小学做起</a:t>
            </a:r>
            <a:endParaRPr lang="en-US" altLang="zh-CN" dirty="0">
              <a:latin typeface="微软雅黑"/>
              <a:ea typeface="黑体"/>
              <a:cs typeface="微软雅黑"/>
            </a:endParaRPr>
          </a:p>
          <a:p>
            <a:pPr lvl="1"/>
            <a:r>
              <a:rPr lang="zh-CN" altLang="en-US" dirty="0" smtClean="0">
                <a:latin typeface="微软雅黑"/>
                <a:ea typeface="黑体"/>
                <a:cs typeface="微软雅黑"/>
              </a:rPr>
              <a:t>创意创新从校园中传播</a:t>
            </a:r>
            <a:endParaRPr lang="en-US" altLang="zh-CN" dirty="0">
              <a:latin typeface="微软雅黑"/>
              <a:ea typeface="黑体"/>
              <a:cs typeface="微软雅黑"/>
            </a:endParaRPr>
          </a:p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创客普及教育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pPr lvl="1"/>
            <a:r>
              <a:rPr lang="zh-CN" altLang="en-US" dirty="0" smtClean="0">
                <a:latin typeface="微软雅黑"/>
                <a:ea typeface="黑体"/>
                <a:cs typeface="微软雅黑"/>
              </a:rPr>
              <a:t>学生社团开发套件及相关课程，并与科技馆、少年宫等机构合作，输出清华内容</a:t>
            </a:r>
            <a:endParaRPr lang="en-US" altLang="zh-CN" dirty="0">
              <a:latin typeface="微软雅黑"/>
              <a:ea typeface="黑体"/>
              <a:cs typeface="微软雅黑"/>
            </a:endParaRPr>
          </a:p>
          <a:p>
            <a:pPr lvl="1"/>
            <a:r>
              <a:rPr lang="zh-CN" altLang="en-US" dirty="0" smtClean="0">
                <a:latin typeface="微软雅黑"/>
                <a:ea typeface="黑体"/>
                <a:cs typeface="微软雅黑"/>
              </a:rPr>
              <a:t>创客空间模式的推广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54473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/>
                <a:ea typeface="黑体"/>
                <a:cs typeface="微软雅黑"/>
              </a:rPr>
              <a:t>i.Center——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明星</a:t>
            </a:r>
            <a:endParaRPr lang="en-US" dirty="0">
              <a:latin typeface="微软雅黑"/>
              <a:ea typeface="黑体"/>
              <a:cs typeface="微软雅黑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创新社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/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幻腾智能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——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贡献学校，推动社会发展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紫晶立方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——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技术创新，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追求极致产品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青橙创客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——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普及创客，遍地播撒火种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众清科技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——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专业引领，借力快速迭代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清显科技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——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精英团队，打造未来工业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r>
              <a:rPr lang="en-US" altLang="zh-CN" dirty="0" err="1" smtClean="0">
                <a:latin typeface="微软雅黑"/>
                <a:ea typeface="黑体"/>
                <a:cs typeface="微软雅黑"/>
              </a:rPr>
              <a:t>modo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电动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——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跨国创企，布局未来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交通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穿墙人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——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科技公益，跨界改善地球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八度阳光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——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柔性面板，轻薄光伏供电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r>
              <a:rPr lang="zh-CN" altLang="en-US" dirty="0" smtClean="0">
                <a:latin typeface="微软雅黑"/>
                <a:ea typeface="黑体"/>
                <a:cs typeface="微软雅黑"/>
              </a:rPr>
              <a:t>天空工场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——</a:t>
            </a:r>
            <a:r>
              <a:rPr lang="zh-CN" altLang="en-US" dirty="0" smtClean="0">
                <a:latin typeface="微软雅黑"/>
                <a:ea typeface="黑体"/>
                <a:cs typeface="微软雅黑"/>
              </a:rPr>
              <a:t>心系蓝天，科研志趣融合</a:t>
            </a:r>
            <a:endParaRPr lang="en-US" altLang="zh-CN" dirty="0" smtClean="0">
              <a:latin typeface="微软雅黑"/>
              <a:ea typeface="黑体"/>
              <a:cs typeface="微软雅黑"/>
            </a:endParaRPr>
          </a:p>
          <a:p>
            <a:r>
              <a:rPr lang="en-US" altLang="zh-CN" dirty="0" smtClean="0">
                <a:latin typeface="微软雅黑"/>
                <a:ea typeface="黑体"/>
                <a:cs typeface="微软雅黑"/>
              </a:rPr>
              <a:t>…</a:t>
            </a:r>
            <a:r>
              <a:rPr lang="en-US" altLang="zh-CN" dirty="0" smtClean="0">
                <a:latin typeface="微软雅黑"/>
                <a:ea typeface="黑体"/>
                <a:cs typeface="微软雅黑"/>
              </a:rPr>
              <a:t>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32211" y="21255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微软雅黑"/>
              <a:ea typeface="黑体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7882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536</Words>
  <Application>Microsoft Macintosh PowerPoint</Application>
  <PresentationFormat>On-screen Show (4:3)</PresentationFormat>
  <Paragraphs>105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清华大学i.Center众创空间</vt:lpstr>
      <vt:lpstr>i.Center——愿景</vt:lpstr>
      <vt:lpstr>i.Center——资源</vt:lpstr>
      <vt:lpstr>i.Center——资源</vt:lpstr>
      <vt:lpstr>i.Center——成效</vt:lpstr>
      <vt:lpstr>i.Center——文化</vt:lpstr>
      <vt:lpstr>i.Center——文化</vt:lpstr>
      <vt:lpstr>i.Center——辐射</vt:lpstr>
      <vt:lpstr>i.Center——明星</vt:lpstr>
      <vt:lpstr>i.Center——明星</vt:lpstr>
      <vt:lpstr>i.Center——新貌</vt:lpstr>
      <vt:lpstr>i.Center——新貌</vt:lpstr>
    </vt:vector>
  </TitlesOfParts>
  <Company>清华大学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清华大学i.Center众创空间</dc:title>
  <dc:creator>Woody 德宇 Wang 王</dc:creator>
  <cp:lastModifiedBy>Woody 德宇 Wang 王</cp:lastModifiedBy>
  <cp:revision>18</cp:revision>
  <dcterms:created xsi:type="dcterms:W3CDTF">2015-05-17T10:21:12Z</dcterms:created>
  <dcterms:modified xsi:type="dcterms:W3CDTF">2015-05-17T12:27:44Z</dcterms:modified>
</cp:coreProperties>
</file>